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89" r:id="rId3"/>
    <p:sldId id="326" r:id="rId4"/>
    <p:sldId id="290" r:id="rId5"/>
    <p:sldId id="291" r:id="rId6"/>
    <p:sldId id="294" r:id="rId7"/>
    <p:sldId id="296" r:id="rId8"/>
    <p:sldId id="297" r:id="rId9"/>
    <p:sldId id="295" r:id="rId10"/>
    <p:sldId id="292" r:id="rId11"/>
    <p:sldId id="293" r:id="rId12"/>
    <p:sldId id="303" r:id="rId13"/>
    <p:sldId id="311" r:id="rId14"/>
    <p:sldId id="312" r:id="rId15"/>
    <p:sldId id="313" r:id="rId16"/>
    <p:sldId id="306" r:id="rId17"/>
    <p:sldId id="319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8" r:id="rId39"/>
    <p:sldId id="279" r:id="rId40"/>
    <p:sldId id="280" r:id="rId41"/>
    <p:sldId id="320" r:id="rId42"/>
    <p:sldId id="321" r:id="rId43"/>
    <p:sldId id="322" r:id="rId44"/>
    <p:sldId id="323" r:id="rId45"/>
    <p:sldId id="324" r:id="rId46"/>
    <p:sldId id="325" r:id="rId47"/>
    <p:sldId id="281" r:id="rId48"/>
    <p:sldId id="282" r:id="rId49"/>
    <p:sldId id="283" r:id="rId50"/>
    <p:sldId id="284" r:id="rId51"/>
    <p:sldId id="285" r:id="rId52"/>
    <p:sldId id="286" r:id="rId53"/>
    <p:sldId id="315" r:id="rId54"/>
    <p:sldId id="316" r:id="rId55"/>
    <p:sldId id="318" r:id="rId56"/>
    <p:sldId id="327" r:id="rId57"/>
    <p:sldId id="328" r:id="rId58"/>
    <p:sldId id="329" r:id="rId59"/>
    <p:sldId id="330" r:id="rId60"/>
    <p:sldId id="331" r:id="rId61"/>
    <p:sldId id="332" r:id="rId62"/>
    <p:sldId id="420" r:id="rId63"/>
    <p:sldId id="333" r:id="rId64"/>
    <p:sldId id="335" r:id="rId65"/>
    <p:sldId id="336" r:id="rId66"/>
    <p:sldId id="421" r:id="rId67"/>
    <p:sldId id="422" r:id="rId68"/>
    <p:sldId id="337" r:id="rId69"/>
    <p:sldId id="340" r:id="rId70"/>
    <p:sldId id="341" r:id="rId71"/>
    <p:sldId id="342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075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78385-63C2-46BA-AE52-BB7AC01277D2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A3D3F-CEAB-49B3-B178-9E4DDBBFB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87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PJ24SrQqy8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https://www.youtube.com/watch?v=owI7zxCqNY0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https://www.youtube.com/watch?v=8PJ24SrQqy8</a:t>
            </a:r>
            <a:r>
              <a:rPr lang="en-US" dirty="0"/>
              <a:t> – PROF SUDEHSHNA SARKAR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A3D3F-CEAB-49B3-B178-9E4DDBBFBF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3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6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59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8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42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9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9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5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5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7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13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DEEE5-CE5F-4995-A41D-8F348213AFD6}" type="datetimeFigureOut">
              <a:rPr lang="en-US" smtClean="0"/>
              <a:t>8/29/2021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45172-F9A9-404E-9BE4-5AC130219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943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8810" y="1119598"/>
            <a:ext cx="11270255" cy="41549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Algerian" panose="04020705040A02060702" pitchFamily="82" charset="0"/>
              </a:rPr>
              <a:t>REGRESSION </a:t>
            </a:r>
          </a:p>
          <a:p>
            <a:pPr algn="ctr"/>
            <a:endParaRPr lang="en-US" sz="8800" dirty="0">
              <a:latin typeface="Algerian" panose="04020705040A02060702" pitchFamily="82" charset="0"/>
            </a:endParaRPr>
          </a:p>
          <a:p>
            <a:pPr algn="ctr"/>
            <a:r>
              <a:rPr lang="en-US" sz="8800" dirty="0">
                <a:latin typeface="Algerian" panose="04020705040A02060702" pitchFamily="82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895913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15392" t="12589" r="14689" b="13185"/>
          <a:stretch/>
        </p:blipFill>
        <p:spPr bwMode="auto">
          <a:xfrm>
            <a:off x="618109" y="1007451"/>
            <a:ext cx="10744983" cy="48357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88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55" y="1343251"/>
            <a:ext cx="10823979" cy="24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80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86" y="206529"/>
            <a:ext cx="9874870" cy="636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39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785812"/>
            <a:ext cx="88296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7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62" y="275997"/>
            <a:ext cx="9554709" cy="6295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933450"/>
            <a:ext cx="90963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60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857" t="12649" r="11403" b="8383"/>
          <a:stretch/>
        </p:blipFill>
        <p:spPr>
          <a:xfrm>
            <a:off x="1393371" y="696686"/>
            <a:ext cx="9724572" cy="577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6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200" t="12054" r="24231" b="7192"/>
          <a:stretch/>
        </p:blipFill>
        <p:spPr>
          <a:xfrm>
            <a:off x="1727201" y="159655"/>
            <a:ext cx="8795656" cy="65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084" t="12054" r="15753" b="8780"/>
          <a:stretch/>
        </p:blipFill>
        <p:spPr>
          <a:xfrm>
            <a:off x="1117600" y="159655"/>
            <a:ext cx="10116457" cy="651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33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444" t="13021" r="12371" b="17708"/>
          <a:stretch/>
        </p:blipFill>
        <p:spPr>
          <a:xfrm>
            <a:off x="838199" y="666750"/>
            <a:ext cx="11128781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68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032" t="8333" r="14129" b="23438"/>
          <a:stretch/>
        </p:blipFill>
        <p:spPr>
          <a:xfrm>
            <a:off x="495300" y="285750"/>
            <a:ext cx="11296650" cy="62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1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38" y="363692"/>
            <a:ext cx="10638961" cy="62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2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66699"/>
            <a:ext cx="9182100" cy="63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96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61937"/>
            <a:ext cx="9315450" cy="63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61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404811"/>
            <a:ext cx="9220200" cy="60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461962"/>
            <a:ext cx="10515600" cy="5661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964" y="3157205"/>
            <a:ext cx="44862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89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91" y="321180"/>
            <a:ext cx="10643180" cy="60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67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6" y="322941"/>
            <a:ext cx="10670042" cy="628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4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37" y="246063"/>
            <a:ext cx="11137220" cy="601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5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4" y="438829"/>
            <a:ext cx="11831259" cy="575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70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08" y="439284"/>
            <a:ext cx="11405735" cy="555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47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7" y="422501"/>
            <a:ext cx="12010778" cy="602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46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19075"/>
            <a:ext cx="8872537" cy="62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35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371474"/>
            <a:ext cx="10401300" cy="610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89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200025"/>
            <a:ext cx="9785350" cy="62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47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2" y="325437"/>
            <a:ext cx="11018838" cy="669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2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1" y="240847"/>
            <a:ext cx="9957027" cy="64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6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67" y="298222"/>
            <a:ext cx="9887404" cy="63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4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65" y="507845"/>
            <a:ext cx="10928205" cy="542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14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885825"/>
            <a:ext cx="9772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03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29" y="631553"/>
            <a:ext cx="11736786" cy="520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53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916" t="9484" r="12148" b="16174"/>
          <a:stretch/>
        </p:blipFill>
        <p:spPr>
          <a:xfrm>
            <a:off x="577516" y="465220"/>
            <a:ext cx="11036968" cy="59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6" y="302543"/>
            <a:ext cx="11521490" cy="596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41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45" y="401443"/>
            <a:ext cx="11218592" cy="614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17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69" y="678531"/>
            <a:ext cx="11546244" cy="519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66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6606" y="484742"/>
            <a:ext cx="1155409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Definition: T-test</a:t>
            </a:r>
          </a:p>
          <a:p>
            <a:pPr algn="just" fontAlgn="base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t-test’s statistical significance indicates whether or not the difference between two groups’ averages most likely reflects a “real” difference in the population from which the groups were sampled.</a:t>
            </a: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Effect Size (T-Test)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t-test’s effect size indicates whether or not the difference between two groups’ averages is large enough to have practical meaning, whether or not it is statistically significant.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82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487" y="620712"/>
            <a:ext cx="6704013" cy="524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4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2300" y="482600"/>
            <a:ext cx="1108710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 </a:t>
            </a:r>
            <a:r>
              <a:rPr lang="en-US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Statistically Significant</a:t>
            </a:r>
            <a:r>
              <a:rPr lang="en-US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T-test 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 is one in which a difference between two groups is unlikely to have occurred because the sample happened to be atypical. 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0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Statistical significance is determined by: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size of the difference between the group averages, 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sample size, and </a:t>
            </a:r>
          </a:p>
          <a:p>
            <a:pPr marL="1200150" lvl="2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standard deviations of the groups. 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practical purposes statistical significance suggests that the two larger populations from which we sample are “actually” different.</a:t>
            </a:r>
          </a:p>
        </p:txBody>
      </p:sp>
    </p:spTree>
    <p:extLst>
      <p:ext uri="{BB962C8B-B14F-4D97-AF65-F5344CB8AC3E}">
        <p14:creationId xmlns:p14="http://schemas.microsoft.com/office/powerpoint/2010/main" val="3376051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4200" y="482600"/>
            <a:ext cx="11366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t-test asks whether a difference between two groups’ averages is unlikely to have occurred because of random chance in sample selection.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difference is more likely to be meaningful and “real” if: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  </a:t>
            </a:r>
            <a:r>
              <a:rPr lang="en-US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(1) the difference between the averages is large,</a:t>
            </a:r>
          </a:p>
          <a:p>
            <a:pPr lvl="1" algn="just">
              <a:lnSpc>
                <a:spcPct val="150000"/>
              </a:lnSpc>
            </a:pPr>
            <a:r>
              <a:rPr lang="en-US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(2) the sample size is large, and</a:t>
            </a:r>
          </a:p>
          <a:p>
            <a:pPr lvl="1" algn="just">
              <a:lnSpc>
                <a:spcPct val="150000"/>
              </a:lnSpc>
            </a:pPr>
            <a:r>
              <a:rPr lang="en-US" b="1" i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(3) responses are consistently close to the average values and not widely spread out </a:t>
            </a:r>
            <a:r>
              <a:rPr lang="en-US" b="1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(the standard deviation is low).</a:t>
            </a:r>
          </a:p>
        </p:txBody>
      </p:sp>
    </p:spTree>
    <p:extLst>
      <p:ext uri="{BB962C8B-B14F-4D97-AF65-F5344CB8AC3E}">
        <p14:creationId xmlns:p14="http://schemas.microsoft.com/office/powerpoint/2010/main" val="1878413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571500"/>
            <a:ext cx="1135380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Critical Value Approach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Determining whether or not the observed test statistic is more extreme than would be expected if the null hypothesis were true.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i.e. it entails </a:t>
            </a:r>
            <a:r>
              <a:rPr lang="en-US" b="1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comparing the observed test statistic to some cutoff value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called the "</a:t>
            </a:r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critical value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."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the test statistic is more extreme than the critical value, then the null hypothesis is rejected in favor of the alternative hypothesis. </a:t>
            </a:r>
          </a:p>
          <a:p>
            <a:pPr algn="just">
              <a:lnSpc>
                <a:spcPct val="150000"/>
              </a:lnSpc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the test statistic is not as extreme as the critical value, then the null hypothesis is not rejected.</a:t>
            </a:r>
          </a:p>
        </p:txBody>
      </p:sp>
    </p:spTree>
    <p:extLst>
      <p:ext uri="{BB962C8B-B14F-4D97-AF65-F5344CB8AC3E}">
        <p14:creationId xmlns:p14="http://schemas.microsoft.com/office/powerpoint/2010/main" val="3931737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00" y="304800"/>
            <a:ext cx="11353800" cy="491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u="sng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Critical Value Approach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109196"/>
            <a:ext cx="11355075" cy="50757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688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59" y="673266"/>
            <a:ext cx="11126704" cy="520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26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7" y="406066"/>
            <a:ext cx="10917655" cy="56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90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64" y="280433"/>
            <a:ext cx="10516192" cy="612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986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46" y="330354"/>
            <a:ext cx="10576699" cy="622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39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98" y="152226"/>
            <a:ext cx="7893731" cy="65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705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17" t="823" r="639" b="33280"/>
          <a:stretch/>
        </p:blipFill>
        <p:spPr>
          <a:xfrm>
            <a:off x="154202" y="446049"/>
            <a:ext cx="11859654" cy="522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886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3" y="325011"/>
            <a:ext cx="11758545" cy="59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5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02" y="990331"/>
            <a:ext cx="10502764" cy="409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75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50" y="1090881"/>
            <a:ext cx="11110624" cy="40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253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179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982" t="24220" r="15886" b="11979"/>
          <a:stretch/>
        </p:blipFill>
        <p:spPr>
          <a:xfrm>
            <a:off x="704850" y="552449"/>
            <a:ext cx="10953750" cy="560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57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836" t="30505" r="16618" b="9434"/>
          <a:stretch/>
        </p:blipFill>
        <p:spPr>
          <a:xfrm>
            <a:off x="312966" y="740227"/>
            <a:ext cx="11658035" cy="5660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4285" y="145143"/>
            <a:ext cx="8233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Some fits to the data – Which is the best fit?</a:t>
            </a:r>
          </a:p>
        </p:txBody>
      </p:sp>
    </p:spTree>
    <p:extLst>
      <p:ext uri="{BB962C8B-B14F-4D97-AF65-F5344CB8AC3E}">
        <p14:creationId xmlns:p14="http://schemas.microsoft.com/office/powerpoint/2010/main" val="1968248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89" y="476929"/>
            <a:ext cx="11462198" cy="579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476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48" y="647698"/>
            <a:ext cx="11628485" cy="499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5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31" y="274599"/>
            <a:ext cx="10419420" cy="630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44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918" r="23785" b="6201"/>
          <a:stretch/>
        </p:blipFill>
        <p:spPr>
          <a:xfrm>
            <a:off x="1114425" y="174170"/>
            <a:ext cx="9916432" cy="657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91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908" t="28919" r="31928" b="18502"/>
          <a:stretch/>
        </p:blipFill>
        <p:spPr>
          <a:xfrm>
            <a:off x="1465943" y="348341"/>
            <a:ext cx="8752114" cy="62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555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0" y="864053"/>
            <a:ext cx="11616918" cy="51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50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7" y="1393371"/>
            <a:ext cx="11890274" cy="415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471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61" y="767443"/>
            <a:ext cx="11336110" cy="506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97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435" t="27133" r="24677" b="20288"/>
          <a:stretch/>
        </p:blipFill>
        <p:spPr>
          <a:xfrm>
            <a:off x="595084" y="362858"/>
            <a:ext cx="11103430" cy="587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645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80" y="393246"/>
            <a:ext cx="11021106" cy="59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529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76" y="760412"/>
            <a:ext cx="11187567" cy="522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8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79" y="534987"/>
            <a:ext cx="11051950" cy="553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328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8" y="533400"/>
            <a:ext cx="11407775" cy="56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68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74" y="285866"/>
            <a:ext cx="10245996" cy="636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3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6" y="514350"/>
            <a:ext cx="11294155" cy="593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302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92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41" y="260133"/>
            <a:ext cx="10047045" cy="61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5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14" y="227919"/>
            <a:ext cx="9724572" cy="64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39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F7A14CA634AE469B96691D94FD32F7" ma:contentTypeVersion="13" ma:contentTypeDescription="Create a new document." ma:contentTypeScope="" ma:versionID="004e0c0ab143f8cf91b32d349cc1d6fe">
  <xsd:schema xmlns:xsd="http://www.w3.org/2001/XMLSchema" xmlns:xs="http://www.w3.org/2001/XMLSchema" xmlns:p="http://schemas.microsoft.com/office/2006/metadata/properties" xmlns:ns2="cec7fef7-e975-4ca8-918d-7eb5d545cf95" xmlns:ns3="6555ff34-ecb9-4dd7-8026-f8d44bab36a6" targetNamespace="http://schemas.microsoft.com/office/2006/metadata/properties" ma:root="true" ma:fieldsID="031f11a8c35f8f92336b2f5273747930" ns2:_="" ns3:_="">
    <xsd:import namespace="cec7fef7-e975-4ca8-918d-7eb5d545cf95"/>
    <xsd:import namespace="6555ff34-ecb9-4dd7-8026-f8d44bab36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c7fef7-e975-4ca8-918d-7eb5d545cf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3ca7166d-de03-4c3e-865e-07adad3d8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55ff34-ecb9-4dd7-8026-f8d44bab36a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956fa0ee-5118-448d-ac54-87e27872924d}" ma:internalName="TaxCatchAll" ma:showField="CatchAllData" ma:web="6555ff34-ecb9-4dd7-8026-f8d44bab36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55ff34-ecb9-4dd7-8026-f8d44bab36a6" xsi:nil="true"/>
    <lcf76f155ced4ddcb4097134ff3c332f xmlns="cec7fef7-e975-4ca8-918d-7eb5d545cf9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89792A1-86FE-4572-998F-2B95C7180B79}"/>
</file>

<file path=customXml/itemProps2.xml><?xml version="1.0" encoding="utf-8"?>
<ds:datastoreItem xmlns:ds="http://schemas.openxmlformats.org/officeDocument/2006/customXml" ds:itemID="{AAEA3302-C518-439B-80F2-E9318710F7FC}"/>
</file>

<file path=customXml/itemProps3.xml><?xml version="1.0" encoding="utf-8"?>
<ds:datastoreItem xmlns:ds="http://schemas.openxmlformats.org/officeDocument/2006/customXml" ds:itemID="{58C981CF-D7E7-4AEA-B48B-0B6E20D581CC}"/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372</Words>
  <Application>Microsoft Office PowerPoint</Application>
  <PresentationFormat>Widescreen</PresentationFormat>
  <Paragraphs>37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Algerian</vt:lpstr>
      <vt:lpstr>Arial</vt:lpstr>
      <vt:lpstr>Calibri</vt:lpstr>
      <vt:lpstr>Calibri Light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Nirmal Kumar Nigam [MAHE-MIT]</cp:lastModifiedBy>
  <cp:revision>99</cp:revision>
  <dcterms:created xsi:type="dcterms:W3CDTF">2017-01-29T12:34:20Z</dcterms:created>
  <dcterms:modified xsi:type="dcterms:W3CDTF">2021-08-29T14:11:35Z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2352900.00000000</vt:lpwstr>
  </property>
  <property fmtid="{D5CDD505-2E9C-101B-9397-08002B2CF9AE}" pid="3" name="ContentTypeId">
    <vt:lpwstr>0x01010027F7A14CA634AE469B96691D94FD32F7</vt:lpwstr>
  </property>
  <property fmtid="{D5CDD505-2E9C-101B-9397-08002B2CF9AE}" pid="4" name="_SourceUrl">
    <vt:lpwstr/>
  </property>
  <property fmtid="{D5CDD505-2E9C-101B-9397-08002B2CF9AE}" pid="5" name="_SharedFileIndex">
    <vt:lpwstr/>
  </property>
  <property fmtid="{D5CDD505-2E9C-101B-9397-08002B2CF9AE}" pid="6" name="ComplianceAsset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</Properties>
</file>